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259" r:id="rId6"/>
    <p:sldId id="263" r:id="rId7"/>
    <p:sldId id="260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67CF14A-64D9-D8CC-31C4-32FC54CC88D2}" name="Bérangère Ohlmann" initials="BO" userId="S::bohlmann@themyersbriggs.com::6b621b5c-6299-4666-aa42-c70c1ce856e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iel Toma" initials="DT" lastIdx="1" clrIdx="0">
    <p:extLst>
      <p:ext uri="{19B8F6BF-5375-455C-9EA6-DF929625EA0E}">
        <p15:presenceInfo xmlns:p15="http://schemas.microsoft.com/office/powerpoint/2012/main" userId="S::DToma@themyersbriggs.com::fb3c7a7d-3029-4eb9-ace3-3ebcc0a7ecd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A342"/>
    <a:srgbClr val="4D712C"/>
    <a:srgbClr val="244C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ight Style 2 –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–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360"/>
    <p:restoredTop sz="93607" autoAdjust="0"/>
  </p:normalViewPr>
  <p:slideViewPr>
    <p:cSldViewPr snapToGrid="0">
      <p:cViewPr varScale="1">
        <p:scale>
          <a:sx n="57" d="100"/>
          <a:sy n="57" d="100"/>
        </p:scale>
        <p:origin x="39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3D69C3-3C69-4EE8-A483-1B4F2CCBC1B5}" type="datetimeFigureOut">
              <a:rPr lang="en-GB" smtClean="0"/>
              <a:t>11/10/2024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CD9879-ADEF-4DD3-8034-C69FA85DAD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5773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png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2886" y="5850163"/>
            <a:ext cx="3282272" cy="663988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92FD3040-D9F3-4A8E-BA30-7E21CCDDE311}"/>
              </a:ext>
            </a:extLst>
          </p:cNvPr>
          <p:cNvSpPr/>
          <p:nvPr userDrawn="1"/>
        </p:nvSpPr>
        <p:spPr>
          <a:xfrm>
            <a:off x="0" y="545430"/>
            <a:ext cx="2834640" cy="281102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100000">
                <a:srgbClr val="4D712C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3844B9C-17AF-4AA0-9DFE-01535CF3D151}"/>
              </a:ext>
            </a:extLst>
          </p:cNvPr>
          <p:cNvSpPr/>
          <p:nvPr userDrawn="1"/>
        </p:nvSpPr>
        <p:spPr>
          <a:xfrm>
            <a:off x="695095" y="824219"/>
            <a:ext cx="7209765" cy="334004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A8BEDEC-AE67-492B-A4DB-515E8A402ADA}"/>
              </a:ext>
            </a:extLst>
          </p:cNvPr>
          <p:cNvSpPr/>
          <p:nvPr userDrawn="1"/>
        </p:nvSpPr>
        <p:spPr>
          <a:xfrm>
            <a:off x="5934609" y="4170186"/>
            <a:ext cx="2901869" cy="26733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CE81DAA-8159-491E-A3F9-4B4C715ACCA5}"/>
              </a:ext>
            </a:extLst>
          </p:cNvPr>
          <p:cNvSpPr/>
          <p:nvPr userDrawn="1"/>
        </p:nvSpPr>
        <p:spPr>
          <a:xfrm>
            <a:off x="8836479" y="3638761"/>
            <a:ext cx="2173277" cy="53733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4F6D758-F4BC-45CA-9C4A-FE5487480691}"/>
              </a:ext>
            </a:extLst>
          </p:cNvPr>
          <p:cNvSpPr/>
          <p:nvPr userDrawn="1"/>
        </p:nvSpPr>
        <p:spPr>
          <a:xfrm>
            <a:off x="5934609" y="4960826"/>
            <a:ext cx="1094344" cy="278392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rgbClr val="4D712C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199CB94-F1C6-4D40-9EDE-2AD7852D18AA}"/>
              </a:ext>
            </a:extLst>
          </p:cNvPr>
          <p:cNvSpPr/>
          <p:nvPr userDrawn="1"/>
        </p:nvSpPr>
        <p:spPr>
          <a:xfrm>
            <a:off x="11009756" y="4176092"/>
            <a:ext cx="835402" cy="26046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8DB6448-73CA-423B-97FE-0E403AB7907C}"/>
              </a:ext>
            </a:extLst>
          </p:cNvPr>
          <p:cNvGrpSpPr/>
          <p:nvPr userDrawn="1"/>
        </p:nvGrpSpPr>
        <p:grpSpPr>
          <a:xfrm>
            <a:off x="695095" y="3629663"/>
            <a:ext cx="7209765" cy="540629"/>
            <a:chOff x="1055984" y="3772034"/>
            <a:chExt cx="5763670" cy="377728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CBB3CE27-63B4-4430-BBCC-C29CCCD86112}"/>
                </a:ext>
              </a:extLst>
            </p:cNvPr>
            <p:cNvSpPr/>
            <p:nvPr userDrawn="1"/>
          </p:nvSpPr>
          <p:spPr>
            <a:xfrm>
              <a:off x="1055984" y="3772204"/>
              <a:ext cx="5763670" cy="37755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7A4A350F-A857-446E-B621-B499F9A3E1C0}"/>
                </a:ext>
              </a:extLst>
            </p:cNvPr>
            <p:cNvSpPr/>
            <p:nvPr userDrawn="1"/>
          </p:nvSpPr>
          <p:spPr>
            <a:xfrm>
              <a:off x="1055984" y="3772034"/>
              <a:ext cx="5763670" cy="377558"/>
            </a:xfrm>
            <a:prstGeom prst="rect">
              <a:avLst/>
            </a:prstGeom>
            <a:solidFill>
              <a:schemeClr val="bg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3D57A448-F84A-4537-837D-68E8FD5346C9}"/>
              </a:ext>
            </a:extLst>
          </p:cNvPr>
          <p:cNvSpPr/>
          <p:nvPr userDrawn="1"/>
        </p:nvSpPr>
        <p:spPr>
          <a:xfrm>
            <a:off x="3761331" y="4434257"/>
            <a:ext cx="2173277" cy="534244"/>
          </a:xfrm>
          <a:prstGeom prst="rect">
            <a:avLst/>
          </a:prstGeom>
          <a:gradFill flip="none" rotWithShape="1">
            <a:gsLst>
              <a:gs pos="0">
                <a:srgbClr val="244C5A"/>
              </a:gs>
              <a:gs pos="100000">
                <a:schemeClr val="bg2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/>
          </a:p>
        </p:txBody>
      </p:sp>
      <p:sp>
        <p:nvSpPr>
          <p:cNvPr id="35" name="Title 1">
            <a:extLst>
              <a:ext uri="{FF2B5EF4-FFF2-40B4-BE49-F238E27FC236}">
                <a16:creationId xmlns:a16="http://schemas.microsoft.com/office/drawing/2014/main" id="{49F08D90-8FA4-49C8-8C1F-E2FD4817612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91312" y="1148051"/>
            <a:ext cx="6648628" cy="1594257"/>
          </a:xfrm>
        </p:spPr>
        <p:txBody>
          <a:bodyPr anchor="t">
            <a:noAutofit/>
          </a:bodyPr>
          <a:lstStyle>
            <a:lvl1pPr algn="l"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 goes here</a:t>
            </a:r>
            <a:endParaRPr lang="en-GB"/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82DA124E-2113-4C7B-9CC4-F6DF48BD45E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91313" y="2846649"/>
            <a:ext cx="6648628" cy="681621"/>
          </a:xfrm>
        </p:spPr>
        <p:txBody>
          <a:bodyPr>
            <a:noAutofit/>
          </a:bodyPr>
          <a:lstStyle>
            <a:lvl1pPr marL="0" indent="0" algn="l">
              <a:spcBef>
                <a:spcPts val="400"/>
              </a:spcBef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Subtitle goes here</a:t>
            </a:r>
            <a:endParaRPr lang="en-GB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01A920B-11DA-4716-A5D3-A33DA4F32F75}"/>
              </a:ext>
            </a:extLst>
          </p:cNvPr>
          <p:cNvSpPr/>
          <p:nvPr userDrawn="1"/>
        </p:nvSpPr>
        <p:spPr>
          <a:xfrm>
            <a:off x="7028953" y="5239218"/>
            <a:ext cx="435876" cy="26733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BCBD82D-D6BF-4976-AB4C-E3F0117F0AF4}"/>
              </a:ext>
            </a:extLst>
          </p:cNvPr>
          <p:cNvSpPr txBox="1"/>
          <p:nvPr userDrawn="1"/>
        </p:nvSpPr>
        <p:spPr>
          <a:xfrm>
            <a:off x="4076345" y="6621447"/>
            <a:ext cx="393961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700" dirty="0">
                <a:solidFill>
                  <a:srgbClr val="54575B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Copyright 2024 by The Myers-Briggs Company. All rights reserved. Company confidential.</a:t>
            </a:r>
          </a:p>
        </p:txBody>
      </p:sp>
    </p:spTree>
    <p:extLst>
      <p:ext uri="{BB962C8B-B14F-4D97-AF65-F5344CB8AC3E}">
        <p14:creationId xmlns:p14="http://schemas.microsoft.com/office/powerpoint/2010/main" val="2588715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-page - black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D21C46ED-DC5A-4549-AC31-5B629A89663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GB"/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611A511F-8A66-440B-94E4-B10F86634D5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715839" y="6121088"/>
            <a:ext cx="2055813" cy="414338"/>
          </a:xfrm>
          <a:blipFill dpi="0" rotWithShape="1">
            <a:blip r:embed="rId2"/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endParaRPr lang="en-GB"/>
          </a:p>
        </p:txBody>
      </p:sp>
      <p:sp>
        <p:nvSpPr>
          <p:cNvPr id="18" name="Picture Placeholder 3">
            <a:extLst>
              <a:ext uri="{FF2B5EF4-FFF2-40B4-BE49-F238E27FC236}">
                <a16:creationId xmlns:a16="http://schemas.microsoft.com/office/drawing/2014/main" id="{C8F7B463-3D3C-473B-8C59-E328FB99A6C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" y="4998424"/>
            <a:ext cx="3033757" cy="1319462"/>
          </a:xfr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endParaRPr lang="en-GB"/>
          </a:p>
        </p:txBody>
      </p:sp>
      <p:sp>
        <p:nvSpPr>
          <p:cNvPr id="19" name="Picture Placeholder 3">
            <a:extLst>
              <a:ext uri="{FF2B5EF4-FFF2-40B4-BE49-F238E27FC236}">
                <a16:creationId xmlns:a16="http://schemas.microsoft.com/office/drawing/2014/main" id="{F69B9A07-A897-40A5-9812-1807E777CD83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 rot="10800000">
            <a:off x="0" y="6493191"/>
            <a:ext cx="1106682" cy="177656"/>
          </a:xfrm>
          <a:gradFill>
            <a:gsLst>
              <a:gs pos="0">
                <a:schemeClr val="accent5"/>
              </a:gs>
              <a:gs pos="100000">
                <a:schemeClr val="bg2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endParaRPr lang="en-GB"/>
          </a:p>
        </p:txBody>
      </p:sp>
      <p:sp>
        <p:nvSpPr>
          <p:cNvPr id="20" name="Picture Placeholder 3">
            <a:extLst>
              <a:ext uri="{FF2B5EF4-FFF2-40B4-BE49-F238E27FC236}">
                <a16:creationId xmlns:a16="http://schemas.microsoft.com/office/drawing/2014/main" id="{11C7EF50-26C8-4566-A4D5-474F4E0FCB49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5" y="6315689"/>
            <a:ext cx="1106681" cy="258763"/>
          </a:xfr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endParaRPr lang="en-GB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16E1A2B4-2C5C-4058-8406-3A15A675B41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7052" y="5159177"/>
            <a:ext cx="2694341" cy="981207"/>
          </a:xfrm>
        </p:spPr>
        <p:txBody>
          <a:bodyPr>
            <a:noAutofit/>
          </a:bodyPr>
          <a:lstStyle>
            <a:lvl1pPr marL="0" indent="0" algn="l">
              <a:buNone/>
              <a:defRPr sz="18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For a big idea, try a big image</a:t>
            </a:r>
            <a:endParaRPr lang="en-GB"/>
          </a:p>
        </p:txBody>
      </p:sp>
      <p:sp>
        <p:nvSpPr>
          <p:cNvPr id="22" name="Picture Placeholder 3">
            <a:extLst>
              <a:ext uri="{FF2B5EF4-FFF2-40B4-BE49-F238E27FC236}">
                <a16:creationId xmlns:a16="http://schemas.microsoft.com/office/drawing/2014/main" id="{7C67A8E2-867A-4C75-92FD-8B2601445B0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2286005" y="6307488"/>
            <a:ext cx="747758" cy="273756"/>
          </a:xfr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endParaRPr lang="en-GB"/>
          </a:p>
        </p:txBody>
      </p:sp>
      <p:sp>
        <p:nvSpPr>
          <p:cNvPr id="28" name="Picture Placeholder 3">
            <a:extLst>
              <a:ext uri="{FF2B5EF4-FFF2-40B4-BE49-F238E27FC236}">
                <a16:creationId xmlns:a16="http://schemas.microsoft.com/office/drawing/2014/main" id="{48662937-5955-458D-9DEE-E924703A3817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1106686" y="6316130"/>
            <a:ext cx="1179318" cy="265114"/>
          </a:xfr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015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-page - whit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D21C46ED-DC5A-4549-AC31-5B629A89663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GB"/>
          </a:p>
        </p:txBody>
      </p:sp>
      <p:sp>
        <p:nvSpPr>
          <p:cNvPr id="20" name="Picture Placeholder 3">
            <a:extLst>
              <a:ext uri="{FF2B5EF4-FFF2-40B4-BE49-F238E27FC236}">
                <a16:creationId xmlns:a16="http://schemas.microsoft.com/office/drawing/2014/main" id="{2799AA21-29B6-462B-940A-0E470EC95E1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" y="4998424"/>
            <a:ext cx="3033757" cy="1319462"/>
          </a:xfr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endParaRPr lang="en-GB"/>
          </a:p>
        </p:txBody>
      </p:sp>
      <p:sp>
        <p:nvSpPr>
          <p:cNvPr id="13" name="Picture Placeholder 5">
            <a:extLst>
              <a:ext uri="{FF2B5EF4-FFF2-40B4-BE49-F238E27FC236}">
                <a16:creationId xmlns:a16="http://schemas.microsoft.com/office/drawing/2014/main" id="{62056C32-B4B3-4793-9073-72F18595B3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715500" y="6121400"/>
            <a:ext cx="2055813" cy="414338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endParaRPr lang="en-GB"/>
          </a:p>
        </p:txBody>
      </p:sp>
      <p:sp>
        <p:nvSpPr>
          <p:cNvPr id="22" name="Picture Placeholder 3">
            <a:extLst>
              <a:ext uri="{FF2B5EF4-FFF2-40B4-BE49-F238E27FC236}">
                <a16:creationId xmlns:a16="http://schemas.microsoft.com/office/drawing/2014/main" id="{E314C4DD-A50F-44B7-B8A2-5C8EA9AABF2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 rot="10800000">
            <a:off x="0" y="6493191"/>
            <a:ext cx="1106682" cy="177656"/>
          </a:xfrm>
          <a:gradFill>
            <a:gsLst>
              <a:gs pos="0">
                <a:schemeClr val="accent5"/>
              </a:gs>
              <a:gs pos="100000">
                <a:schemeClr val="bg2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endParaRPr lang="en-GB"/>
          </a:p>
        </p:txBody>
      </p: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65185C69-34BC-4959-BA85-6D22277E6B3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5" y="6315689"/>
            <a:ext cx="1106681" cy="258763"/>
          </a:xfr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82AC347-ACBD-4C20-9153-CDC476A3942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7052" y="5159177"/>
            <a:ext cx="2694341" cy="981207"/>
          </a:xfrm>
        </p:spPr>
        <p:txBody>
          <a:bodyPr>
            <a:noAutofit/>
          </a:bodyPr>
          <a:lstStyle>
            <a:lvl1pPr marL="0" indent="0" algn="l">
              <a:buNone/>
              <a:defRPr sz="18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For a big idea, try a big image</a:t>
            </a:r>
            <a:endParaRPr lang="en-GB"/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EF1964A9-0E84-4A22-8799-0FD1925D09B2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2286005" y="6307488"/>
            <a:ext cx="747758" cy="273755"/>
          </a:xfr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endParaRPr lang="en-GB"/>
          </a:p>
        </p:txBody>
      </p:sp>
      <p:sp>
        <p:nvSpPr>
          <p:cNvPr id="12" name="Picture Placeholder 3">
            <a:extLst>
              <a:ext uri="{FF2B5EF4-FFF2-40B4-BE49-F238E27FC236}">
                <a16:creationId xmlns:a16="http://schemas.microsoft.com/office/drawing/2014/main" id="{B5D90BEA-AD95-4BF2-BBA4-E710016E5CA2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1106686" y="6316131"/>
            <a:ext cx="1179318" cy="256120"/>
          </a:xfr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3656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-page - black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2A01917-888D-4230-9C11-CB97322CB33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2825" y="0"/>
            <a:ext cx="6099175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360617-6027-4AD3-AA96-A19ACA9A073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09601" y="2078111"/>
            <a:ext cx="5089525" cy="32226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A half-page image is a great way to use portrait while staying on brand.</a:t>
            </a:r>
            <a:endParaRPr lang="en-GB"/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DDF3296A-A472-4B31-9597-C4A113402DD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715839" y="6121088"/>
            <a:ext cx="2055813" cy="414338"/>
          </a:xfrm>
          <a:blipFill dpi="0" rotWithShape="1">
            <a:blip r:embed="rId2"/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endParaRPr lang="en-GB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5C6F103-AABA-4A14-961E-BFA10DE72D9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64" y="654490"/>
            <a:ext cx="5089362" cy="988959"/>
          </a:xfrm>
        </p:spPr>
        <p:txBody>
          <a:bodyPr anchor="t">
            <a:noAutofit/>
          </a:bodyPr>
          <a:lstStyle>
            <a:lvl1pPr>
              <a:defRPr sz="3200" b="1" baseline="0"/>
            </a:lvl1pPr>
          </a:lstStyle>
          <a:p>
            <a:r>
              <a:rPr lang="en-GB"/>
              <a:t>How to use portrait images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F92850D-396B-464F-8954-85C02B97E1DC}"/>
              </a:ext>
            </a:extLst>
          </p:cNvPr>
          <p:cNvSpPr/>
          <p:nvPr userDrawn="1"/>
        </p:nvSpPr>
        <p:spPr>
          <a:xfrm>
            <a:off x="646081" y="367972"/>
            <a:ext cx="5446744" cy="12473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2E17E91-BDFC-4B57-A477-B6CFFC926775}"/>
              </a:ext>
            </a:extLst>
          </p:cNvPr>
          <p:cNvSpPr/>
          <p:nvPr userDrawn="1"/>
        </p:nvSpPr>
        <p:spPr>
          <a:xfrm>
            <a:off x="0" y="116045"/>
            <a:ext cx="646081" cy="253099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100000">
                <a:srgbClr val="244C5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48221F0-8E73-4D43-82E7-B79A76A81B48}"/>
              </a:ext>
            </a:extLst>
          </p:cNvPr>
          <p:cNvSpPr txBox="1"/>
          <p:nvPr userDrawn="1"/>
        </p:nvSpPr>
        <p:spPr>
          <a:xfrm>
            <a:off x="1184558" y="6604564"/>
            <a:ext cx="393961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700">
                <a:solidFill>
                  <a:srgbClr val="54575B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Copyright 2020 by The Myers-Briggs Company. All rights reserved. Company confidential.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63E3C6CE-E2CF-481D-A90E-D048841A7B1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569425" y="-2068"/>
            <a:ext cx="574859" cy="233362"/>
          </a:xfr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r>
              <a:rPr lang="en-GB"/>
              <a:t> </a:t>
            </a:r>
          </a:p>
        </p:txBody>
      </p:sp>
      <p:sp>
        <p:nvSpPr>
          <p:cNvPr id="16" name="Picture Placeholder 5">
            <a:extLst>
              <a:ext uri="{FF2B5EF4-FFF2-40B4-BE49-F238E27FC236}">
                <a16:creationId xmlns:a16="http://schemas.microsoft.com/office/drawing/2014/main" id="{B10CB0F6-E61C-4221-B944-4CAD2EEBC87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092825" y="234745"/>
            <a:ext cx="476600" cy="129776"/>
          </a:xfr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buNone/>
              <a:defRPr lang="en-GB" sz="1800" dirty="0">
                <a:noFill/>
              </a:defRPr>
            </a:lvl1pPr>
          </a:lstStyle>
          <a:p>
            <a:pPr marL="0" lvl="0" algn="ctr"/>
            <a:endParaRPr lang="en-GB"/>
          </a:p>
        </p:txBody>
      </p:sp>
      <p:sp>
        <p:nvSpPr>
          <p:cNvPr id="19" name="Picture Placeholder 5">
            <a:extLst>
              <a:ext uri="{FF2B5EF4-FFF2-40B4-BE49-F238E27FC236}">
                <a16:creationId xmlns:a16="http://schemas.microsoft.com/office/drawing/2014/main" id="{8EFE7861-46E8-4D9D-8F14-5655F745672D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090964" y="-6263"/>
            <a:ext cx="469916" cy="233362"/>
          </a:xfr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r>
              <a:rPr lang="en-GB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539315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-page - whit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2A01917-888D-4230-9C11-CB97322CB33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2825" y="0"/>
            <a:ext cx="6099175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GB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6A4858A9-C821-4303-9B15-75D62EF39F7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09764" y="2064038"/>
            <a:ext cx="5089525" cy="32226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A half-page image is a great way to use portrait while staying on brand.</a:t>
            </a:r>
            <a:endParaRPr lang="en-GB"/>
          </a:p>
        </p:txBody>
      </p:sp>
      <p:sp>
        <p:nvSpPr>
          <p:cNvPr id="23" name="Picture Placeholder 5">
            <a:extLst>
              <a:ext uri="{FF2B5EF4-FFF2-40B4-BE49-F238E27FC236}">
                <a16:creationId xmlns:a16="http://schemas.microsoft.com/office/drawing/2014/main" id="{D6763821-75E4-4E7A-841C-E66C7096ACF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715500" y="6121400"/>
            <a:ext cx="2055813" cy="414338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endParaRPr lang="en-GB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70CA7B6-CA60-46C6-90DA-FDC2675E7D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64" y="654490"/>
            <a:ext cx="5089362" cy="1063099"/>
          </a:xfrm>
        </p:spPr>
        <p:txBody>
          <a:bodyPr anchor="t">
            <a:noAutofit/>
          </a:bodyPr>
          <a:lstStyle>
            <a:lvl1pPr>
              <a:defRPr sz="3200" b="1" baseline="0"/>
            </a:lvl1pPr>
          </a:lstStyle>
          <a:p>
            <a:r>
              <a:rPr lang="en-GB"/>
              <a:t>How to use portrait images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F8C938-7EA8-4C94-B370-E7F0E32765CA}"/>
              </a:ext>
            </a:extLst>
          </p:cNvPr>
          <p:cNvSpPr/>
          <p:nvPr userDrawn="1"/>
        </p:nvSpPr>
        <p:spPr>
          <a:xfrm>
            <a:off x="646081" y="367972"/>
            <a:ext cx="5446744" cy="12473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BB2F24F-E659-4371-AD27-52911BBF9017}"/>
              </a:ext>
            </a:extLst>
          </p:cNvPr>
          <p:cNvSpPr/>
          <p:nvPr userDrawn="1"/>
        </p:nvSpPr>
        <p:spPr>
          <a:xfrm>
            <a:off x="0" y="116045"/>
            <a:ext cx="646081" cy="253099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100000">
                <a:srgbClr val="244C5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B10046A-ED2C-4BC0-AFC9-3969FF5FA3EA}"/>
              </a:ext>
            </a:extLst>
          </p:cNvPr>
          <p:cNvSpPr txBox="1"/>
          <p:nvPr userDrawn="1"/>
        </p:nvSpPr>
        <p:spPr>
          <a:xfrm>
            <a:off x="1184558" y="6604564"/>
            <a:ext cx="393961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700">
                <a:solidFill>
                  <a:srgbClr val="54575B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Copyright 2020 by The Myers-Briggs Company. All rights reserved. Company confidential.</a:t>
            </a:r>
          </a:p>
        </p:txBody>
      </p:sp>
      <p:sp>
        <p:nvSpPr>
          <p:cNvPr id="19" name="Picture Placeholder 5">
            <a:extLst>
              <a:ext uri="{FF2B5EF4-FFF2-40B4-BE49-F238E27FC236}">
                <a16:creationId xmlns:a16="http://schemas.microsoft.com/office/drawing/2014/main" id="{81199951-D257-40AB-A93E-E1D9FE5263B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092825" y="234745"/>
            <a:ext cx="476600" cy="129776"/>
          </a:xfr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buNone/>
              <a:defRPr lang="en-GB" sz="1800" dirty="0">
                <a:noFill/>
              </a:defRPr>
            </a:lvl1pPr>
          </a:lstStyle>
          <a:p>
            <a:pPr marL="0" lvl="0" algn="ctr"/>
            <a:endParaRPr lang="en-GB"/>
          </a:p>
        </p:txBody>
      </p:sp>
      <p:sp>
        <p:nvSpPr>
          <p:cNvPr id="20" name="Picture Placeholder 5">
            <a:extLst>
              <a:ext uri="{FF2B5EF4-FFF2-40B4-BE49-F238E27FC236}">
                <a16:creationId xmlns:a16="http://schemas.microsoft.com/office/drawing/2014/main" id="{ECAE7016-1433-41A9-BFBE-83BA04758F06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560879" y="-10614"/>
            <a:ext cx="574859" cy="233362"/>
          </a:xfr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r>
              <a:rPr lang="en-GB"/>
              <a:t> 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8C582F8E-B321-4A69-880C-3E3E3F4C66EC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090964" y="-6263"/>
            <a:ext cx="469916" cy="233362"/>
          </a:xfr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r>
              <a:rPr lang="en-GB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882798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-page no bullets - black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2A01917-888D-4230-9C11-CB97322CB33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2825" y="0"/>
            <a:ext cx="6099175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GB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D679589-E71F-44B4-AA07-914908B40AD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715839" y="6121088"/>
            <a:ext cx="2055813" cy="414338"/>
          </a:xfrm>
          <a:blipFill dpi="0" rotWithShape="1">
            <a:blip r:embed="rId2"/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endParaRPr lang="en-GB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703322B-66E5-4661-86EE-756EF942CE5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64" y="654490"/>
            <a:ext cx="5089362" cy="976602"/>
          </a:xfrm>
        </p:spPr>
        <p:txBody>
          <a:bodyPr anchor="t">
            <a:noAutofit/>
          </a:bodyPr>
          <a:lstStyle>
            <a:lvl1pPr>
              <a:defRPr sz="3200" b="1" baseline="0"/>
            </a:lvl1pPr>
          </a:lstStyle>
          <a:p>
            <a:r>
              <a:rPr lang="en-GB"/>
              <a:t>How to use portrait images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5A1CB55-ED56-4961-BA3A-26EA5F10F5CD}"/>
              </a:ext>
            </a:extLst>
          </p:cNvPr>
          <p:cNvSpPr/>
          <p:nvPr userDrawn="1"/>
        </p:nvSpPr>
        <p:spPr>
          <a:xfrm>
            <a:off x="646081" y="367972"/>
            <a:ext cx="5446744" cy="12473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E8DA812-756E-4F39-B58E-FA88707A75D6}"/>
              </a:ext>
            </a:extLst>
          </p:cNvPr>
          <p:cNvSpPr/>
          <p:nvPr userDrawn="1"/>
        </p:nvSpPr>
        <p:spPr>
          <a:xfrm>
            <a:off x="0" y="116045"/>
            <a:ext cx="646081" cy="253099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100000">
                <a:srgbClr val="244C5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802C8D4-5309-453C-9F03-B20E3BADC61A}"/>
              </a:ext>
            </a:extLst>
          </p:cNvPr>
          <p:cNvSpPr txBox="1"/>
          <p:nvPr userDrawn="1"/>
        </p:nvSpPr>
        <p:spPr>
          <a:xfrm>
            <a:off x="1184558" y="6604564"/>
            <a:ext cx="393961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700">
                <a:solidFill>
                  <a:srgbClr val="54575B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Copyright 2020 by The Myers-Briggs Company. All rights reserved. Company confidential.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A6BAA34F-F455-4C02-BF66-531C2FA3565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095116" y="492702"/>
            <a:ext cx="643790" cy="129776"/>
          </a:xfr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buNone/>
              <a:defRPr lang="en-GB" sz="1800" dirty="0">
                <a:noFill/>
              </a:defRPr>
            </a:lvl1pPr>
          </a:lstStyle>
          <a:p>
            <a:pPr marL="0" lvl="0" algn="ctr"/>
            <a:endParaRPr lang="en-GB"/>
          </a:p>
        </p:txBody>
      </p:sp>
      <p:sp>
        <p:nvSpPr>
          <p:cNvPr id="14" name="Picture Placeholder 5">
            <a:extLst>
              <a:ext uri="{FF2B5EF4-FFF2-40B4-BE49-F238E27FC236}">
                <a16:creationId xmlns:a16="http://schemas.microsoft.com/office/drawing/2014/main" id="{60C30D8B-D572-469B-8C3B-02212976F85F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738906" y="259340"/>
            <a:ext cx="863601" cy="233362"/>
          </a:xfr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r>
              <a:rPr lang="en-GB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43560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-page no bullets - whit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2A01917-888D-4230-9C11-CB97322CB33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2825" y="0"/>
            <a:ext cx="6099175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GB"/>
          </a:p>
        </p:txBody>
      </p:sp>
      <p:sp>
        <p:nvSpPr>
          <p:cNvPr id="20" name="Picture Placeholder 5">
            <a:extLst>
              <a:ext uri="{FF2B5EF4-FFF2-40B4-BE49-F238E27FC236}">
                <a16:creationId xmlns:a16="http://schemas.microsoft.com/office/drawing/2014/main" id="{F6DA1523-8E7E-42AD-9A16-1B3B26D2E19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715500" y="6121400"/>
            <a:ext cx="2055813" cy="414338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endParaRPr lang="en-GB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F718B28-66F5-4AC0-BF52-B609ECE07D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64" y="654490"/>
            <a:ext cx="5089362" cy="939532"/>
          </a:xfrm>
        </p:spPr>
        <p:txBody>
          <a:bodyPr anchor="t">
            <a:noAutofit/>
          </a:bodyPr>
          <a:lstStyle>
            <a:lvl1pPr>
              <a:defRPr sz="3200" b="1" baseline="0"/>
            </a:lvl1pPr>
          </a:lstStyle>
          <a:p>
            <a:r>
              <a:rPr lang="en-GB"/>
              <a:t>How to use portrait images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C78E9AD-D5A9-4AF3-956F-D362343ACA23}"/>
              </a:ext>
            </a:extLst>
          </p:cNvPr>
          <p:cNvSpPr/>
          <p:nvPr userDrawn="1"/>
        </p:nvSpPr>
        <p:spPr>
          <a:xfrm>
            <a:off x="646081" y="367972"/>
            <a:ext cx="5446744" cy="12473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BBB6E3F-9157-459C-B7F7-7C93D9935163}"/>
              </a:ext>
            </a:extLst>
          </p:cNvPr>
          <p:cNvSpPr/>
          <p:nvPr userDrawn="1"/>
        </p:nvSpPr>
        <p:spPr>
          <a:xfrm>
            <a:off x="0" y="116045"/>
            <a:ext cx="646081" cy="253099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100000">
                <a:srgbClr val="244C5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B00A1E0-7F2E-458B-AED5-0E3CF3EC8A18}"/>
              </a:ext>
            </a:extLst>
          </p:cNvPr>
          <p:cNvSpPr txBox="1"/>
          <p:nvPr userDrawn="1"/>
        </p:nvSpPr>
        <p:spPr>
          <a:xfrm>
            <a:off x="1184558" y="6604564"/>
            <a:ext cx="393961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700">
                <a:solidFill>
                  <a:srgbClr val="54575B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Copyright 2020 by The Myers-Briggs Company. All rights reserved. Company confidential.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D998201F-AD7A-42F3-A8AF-EADAD55C74C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095116" y="492702"/>
            <a:ext cx="643790" cy="129776"/>
          </a:xfr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buNone/>
              <a:defRPr lang="en-GB" sz="1800" dirty="0">
                <a:noFill/>
              </a:defRPr>
            </a:lvl1pPr>
          </a:lstStyle>
          <a:p>
            <a:pPr marL="0" lvl="0" algn="ctr"/>
            <a:endParaRPr lang="en-GB"/>
          </a:p>
        </p:txBody>
      </p:sp>
      <p:sp>
        <p:nvSpPr>
          <p:cNvPr id="17" name="Picture Placeholder 5">
            <a:extLst>
              <a:ext uri="{FF2B5EF4-FFF2-40B4-BE49-F238E27FC236}">
                <a16:creationId xmlns:a16="http://schemas.microsoft.com/office/drawing/2014/main" id="{AF90630A-B89B-41DD-A3BC-F4D218A03A9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738906" y="259340"/>
            <a:ext cx="863601" cy="233362"/>
          </a:xfr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r>
              <a:rPr lang="en-GB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58171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2797" y="6114726"/>
            <a:ext cx="2100025" cy="424825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5A220461-C60F-4D05-84C6-BB7A9F21E0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64" y="654490"/>
            <a:ext cx="10533952" cy="867784"/>
          </a:xfrm>
        </p:spPr>
        <p:txBody>
          <a:bodyPr anchor="t">
            <a:noAutofit/>
          </a:bodyPr>
          <a:lstStyle>
            <a:lvl1pPr>
              <a:defRPr sz="3200" b="1" baseline="0"/>
            </a:lvl1pPr>
          </a:lstStyle>
          <a:p>
            <a:r>
              <a:rPr lang="en-US"/>
              <a:t>Slide title goes here</a:t>
            </a: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90D466B-9379-478E-BE9D-8F89D91ABC21}"/>
              </a:ext>
            </a:extLst>
          </p:cNvPr>
          <p:cNvSpPr/>
          <p:nvPr userDrawn="1"/>
        </p:nvSpPr>
        <p:spPr>
          <a:xfrm>
            <a:off x="646080" y="368327"/>
            <a:ext cx="7200000" cy="12473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57A0870-7119-4832-9ACA-2C3826F2D416}"/>
              </a:ext>
            </a:extLst>
          </p:cNvPr>
          <p:cNvSpPr/>
          <p:nvPr userDrawn="1"/>
        </p:nvSpPr>
        <p:spPr>
          <a:xfrm>
            <a:off x="0" y="116045"/>
            <a:ext cx="646081" cy="253099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100000">
                <a:srgbClr val="244C5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9BBB8C9-1261-49CB-9EFD-A9EB12AEC9F4}"/>
              </a:ext>
            </a:extLst>
          </p:cNvPr>
          <p:cNvSpPr txBox="1"/>
          <p:nvPr userDrawn="1"/>
        </p:nvSpPr>
        <p:spPr>
          <a:xfrm>
            <a:off x="4076345" y="6621447"/>
            <a:ext cx="393961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700">
                <a:solidFill>
                  <a:srgbClr val="54575B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Copyright 2020 by The Myers-Briggs Company. All rights reserved. Company confidential.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C082C83-0AAB-4C1D-ABA6-78288D38A462}"/>
              </a:ext>
            </a:extLst>
          </p:cNvPr>
          <p:cNvSpPr/>
          <p:nvPr userDrawn="1"/>
        </p:nvSpPr>
        <p:spPr>
          <a:xfrm>
            <a:off x="8489870" y="-5147"/>
            <a:ext cx="863601" cy="2530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B20B21C-3E09-4523-AD15-145F28021941}"/>
              </a:ext>
            </a:extLst>
          </p:cNvPr>
          <p:cNvSpPr/>
          <p:nvPr userDrawn="1"/>
        </p:nvSpPr>
        <p:spPr>
          <a:xfrm>
            <a:off x="7846080" y="243597"/>
            <a:ext cx="643790" cy="12473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</p:spTree>
    <p:extLst>
      <p:ext uri="{BB962C8B-B14F-4D97-AF65-F5344CB8AC3E}">
        <p14:creationId xmlns:p14="http://schemas.microsoft.com/office/powerpoint/2010/main" val="1053643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2797" y="6114726"/>
            <a:ext cx="2100025" cy="424825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4577F3B4-E509-413F-A685-8008C4F1AB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63" y="654489"/>
            <a:ext cx="10335603" cy="902461"/>
          </a:xfrm>
        </p:spPr>
        <p:txBody>
          <a:bodyPr anchor="t">
            <a:noAutofit/>
          </a:bodyPr>
          <a:lstStyle>
            <a:lvl1pPr>
              <a:defRPr sz="3200" b="1" baseline="0"/>
            </a:lvl1pPr>
          </a:lstStyle>
          <a:p>
            <a:r>
              <a:rPr lang="en-US"/>
              <a:t>Agenda</a:t>
            </a: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0A16858-3104-4BF8-BAE2-3B2E2F490317}"/>
              </a:ext>
            </a:extLst>
          </p:cNvPr>
          <p:cNvSpPr/>
          <p:nvPr userDrawn="1"/>
        </p:nvSpPr>
        <p:spPr>
          <a:xfrm>
            <a:off x="646080" y="368327"/>
            <a:ext cx="7200000" cy="12473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E32408C-1424-411B-8ED3-2ABBBD0318DA}"/>
              </a:ext>
            </a:extLst>
          </p:cNvPr>
          <p:cNvSpPr/>
          <p:nvPr userDrawn="1"/>
        </p:nvSpPr>
        <p:spPr>
          <a:xfrm>
            <a:off x="0" y="116045"/>
            <a:ext cx="646081" cy="253099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100000">
                <a:srgbClr val="244C5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26E1F1F4-8E60-4C53-96BB-CE65B6D76F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9763" y="2072932"/>
            <a:ext cx="10335603" cy="3586463"/>
          </a:xfrm>
        </p:spPr>
        <p:txBody>
          <a:bodyPr>
            <a:noAutofit/>
          </a:bodyPr>
          <a:lstStyle>
            <a:lvl1pPr marL="457200" indent="-457200">
              <a:spcBef>
                <a:spcPts val="2000"/>
              </a:spcBef>
              <a:buSzPct val="100000"/>
              <a:buFont typeface="+mj-lt"/>
              <a:buAutoNum type="arabicPeriod"/>
              <a:defRPr sz="2000">
                <a:latin typeface="+mj-lt"/>
              </a:defRPr>
            </a:lvl1pPr>
            <a:lvl2pPr marL="914400" indent="-457200">
              <a:spcBef>
                <a:spcPts val="1200"/>
              </a:spcBef>
              <a:buClr>
                <a:srgbClr val="A4D8E0"/>
              </a:buClr>
              <a:buSzPct val="100000"/>
              <a:buFont typeface="+mj-lt"/>
              <a:buAutoNum type="alphaLcPeriod"/>
              <a:defRPr sz="2000">
                <a:latin typeface="+mj-lt"/>
              </a:defRPr>
            </a:lvl2pPr>
          </a:lstStyle>
          <a:p>
            <a:pPr lvl="0"/>
            <a:r>
              <a:rPr lang="en-US"/>
              <a:t>Agenda item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E53515F-A204-497B-91CA-C7569BD5E9F2}"/>
              </a:ext>
            </a:extLst>
          </p:cNvPr>
          <p:cNvSpPr txBox="1"/>
          <p:nvPr userDrawn="1"/>
        </p:nvSpPr>
        <p:spPr>
          <a:xfrm>
            <a:off x="4076345" y="6621447"/>
            <a:ext cx="393961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700" dirty="0">
                <a:solidFill>
                  <a:srgbClr val="54575B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Copyright 2024 by The Myers-Briggs Company. All rights reserved. Company confidential.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44EADD3-F1D2-4192-A0B2-1F1032F863ED}"/>
              </a:ext>
            </a:extLst>
          </p:cNvPr>
          <p:cNvSpPr/>
          <p:nvPr userDrawn="1"/>
        </p:nvSpPr>
        <p:spPr>
          <a:xfrm>
            <a:off x="8489870" y="-5147"/>
            <a:ext cx="863601" cy="2530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DFCC04D-8536-4D16-B20C-84E8EB71B41B}"/>
              </a:ext>
            </a:extLst>
          </p:cNvPr>
          <p:cNvSpPr/>
          <p:nvPr userDrawn="1"/>
        </p:nvSpPr>
        <p:spPr>
          <a:xfrm>
            <a:off x="7846080" y="243597"/>
            <a:ext cx="643790" cy="12473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</p:spTree>
    <p:extLst>
      <p:ext uri="{BB962C8B-B14F-4D97-AF65-F5344CB8AC3E}">
        <p14:creationId xmlns:p14="http://schemas.microsoft.com/office/powerpoint/2010/main" val="156591864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2797" y="6114726"/>
            <a:ext cx="2100025" cy="424825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145FBB-C0A4-4497-9856-6625BBDD78E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9763" y="2072932"/>
            <a:ext cx="10335603" cy="2068513"/>
          </a:xfrm>
        </p:spPr>
        <p:txBody>
          <a:bodyPr>
            <a:no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1200"/>
              </a:spcBef>
              <a:buClr>
                <a:srgbClr val="A4D8E0"/>
              </a:buClr>
              <a:defRPr sz="2000"/>
            </a:lvl2pPr>
          </a:lstStyle>
          <a:p>
            <a:pPr lvl="0"/>
            <a:r>
              <a:rPr lang="en-US"/>
              <a:t>Your audience will read the text or listen – they can’t do both!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577F3B4-E509-413F-A685-8008C4F1AB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63" y="654489"/>
            <a:ext cx="10335603" cy="902461"/>
          </a:xfrm>
        </p:spPr>
        <p:txBody>
          <a:bodyPr anchor="t">
            <a:noAutofit/>
          </a:bodyPr>
          <a:lstStyle>
            <a:lvl1pPr>
              <a:defRPr sz="3200" b="1" baseline="0"/>
            </a:lvl1pPr>
          </a:lstStyle>
          <a:p>
            <a:r>
              <a:rPr lang="en-GB"/>
              <a:t>A few bullet points to help focus ideas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0A16858-3104-4BF8-BAE2-3B2E2F490317}"/>
              </a:ext>
            </a:extLst>
          </p:cNvPr>
          <p:cNvSpPr/>
          <p:nvPr userDrawn="1"/>
        </p:nvSpPr>
        <p:spPr>
          <a:xfrm>
            <a:off x="646080" y="368327"/>
            <a:ext cx="7200000" cy="12473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E32408C-1424-411B-8ED3-2ABBBD0318DA}"/>
              </a:ext>
            </a:extLst>
          </p:cNvPr>
          <p:cNvSpPr/>
          <p:nvPr userDrawn="1"/>
        </p:nvSpPr>
        <p:spPr>
          <a:xfrm>
            <a:off x="0" y="116045"/>
            <a:ext cx="646081" cy="253099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100000">
                <a:srgbClr val="244C5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1191AA3-7167-4668-A787-84C2ED7D888B}"/>
              </a:ext>
            </a:extLst>
          </p:cNvPr>
          <p:cNvSpPr txBox="1"/>
          <p:nvPr userDrawn="1"/>
        </p:nvSpPr>
        <p:spPr>
          <a:xfrm>
            <a:off x="4076345" y="6621447"/>
            <a:ext cx="393961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700" dirty="0">
                <a:solidFill>
                  <a:srgbClr val="54575B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Copyright 2024 by The Myers-Briggs Company. All rights reserved. Company confidential.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655ED4B-3D2B-4487-A46E-0F6A8B9563BE}"/>
              </a:ext>
            </a:extLst>
          </p:cNvPr>
          <p:cNvSpPr/>
          <p:nvPr userDrawn="1"/>
        </p:nvSpPr>
        <p:spPr>
          <a:xfrm>
            <a:off x="8489870" y="-5147"/>
            <a:ext cx="863601" cy="2530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2D71750-8009-4263-915F-799905E2E34B}"/>
              </a:ext>
            </a:extLst>
          </p:cNvPr>
          <p:cNvSpPr/>
          <p:nvPr userDrawn="1"/>
        </p:nvSpPr>
        <p:spPr>
          <a:xfrm>
            <a:off x="7846080" y="243597"/>
            <a:ext cx="643790" cy="12473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</p:spTree>
    <p:extLst>
      <p:ext uri="{BB962C8B-B14F-4D97-AF65-F5344CB8AC3E}">
        <p14:creationId xmlns:p14="http://schemas.microsoft.com/office/powerpoint/2010/main" val="16235984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4252836"/>
            <a:ext cx="2509870" cy="336256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100000">
                <a:srgbClr val="244C5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 userDrawn="1"/>
        </p:nvSpPr>
        <p:spPr>
          <a:xfrm>
            <a:off x="667686" y="1928963"/>
            <a:ext cx="7464013" cy="1786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 userDrawn="1"/>
        </p:nvSpPr>
        <p:spPr>
          <a:xfrm>
            <a:off x="7654199" y="1583401"/>
            <a:ext cx="1366675" cy="3455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3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9020874" y="1928963"/>
            <a:ext cx="3009833" cy="345562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100000">
                <a:srgbClr val="244C5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 userDrawn="1"/>
        </p:nvSpPr>
        <p:spPr>
          <a:xfrm>
            <a:off x="7409794" y="4252774"/>
            <a:ext cx="3551975" cy="52545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 userDrawn="1"/>
        </p:nvSpPr>
        <p:spPr>
          <a:xfrm>
            <a:off x="9668477" y="4252774"/>
            <a:ext cx="1293292" cy="5254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 userDrawn="1"/>
        </p:nvSpPr>
        <p:spPr>
          <a:xfrm>
            <a:off x="9668477" y="4252774"/>
            <a:ext cx="1293292" cy="525456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775663" y="2350270"/>
            <a:ext cx="7157545" cy="956951"/>
          </a:xfrm>
        </p:spPr>
        <p:txBody>
          <a:bodyPr anchor="t">
            <a:noAutofit/>
          </a:bodyPr>
          <a:lstStyle>
            <a:lvl1pPr algn="l"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US"/>
              <a:t>1. Section title goes here</a:t>
            </a:r>
            <a:endParaRPr lang="en-GB"/>
          </a:p>
        </p:txBody>
      </p:sp>
      <p:sp>
        <p:nvSpPr>
          <p:cNvPr id="21" name="Subtitle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775663" y="3449793"/>
            <a:ext cx="5713423" cy="449114"/>
          </a:xfrm>
        </p:spPr>
        <p:txBody>
          <a:bodyPr>
            <a:noAutofit/>
          </a:bodyPr>
          <a:lstStyle>
            <a:lvl1pPr marL="0" indent="0" algn="l">
              <a:buNone/>
              <a:defRPr sz="20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Subtitle goes here</a:t>
            </a:r>
            <a:endParaRPr lang="en-GB"/>
          </a:p>
        </p:txBody>
      </p:sp>
      <p:pic>
        <p:nvPicPr>
          <p:cNvPr id="23" name="Picture 2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2797" y="6114726"/>
            <a:ext cx="2100025" cy="424825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2900F386-C11E-4B6F-993C-2B9C69996137}"/>
              </a:ext>
            </a:extLst>
          </p:cNvPr>
          <p:cNvSpPr/>
          <p:nvPr userDrawn="1"/>
        </p:nvSpPr>
        <p:spPr>
          <a:xfrm>
            <a:off x="667686" y="4074090"/>
            <a:ext cx="6742108" cy="1786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36266DC-9A66-4BCA-AD4D-971A51E6807C}"/>
              </a:ext>
            </a:extLst>
          </p:cNvPr>
          <p:cNvSpPr txBox="1"/>
          <p:nvPr userDrawn="1"/>
        </p:nvSpPr>
        <p:spPr>
          <a:xfrm>
            <a:off x="4076345" y="6621447"/>
            <a:ext cx="393961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700" dirty="0">
                <a:solidFill>
                  <a:srgbClr val="54575B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Copyright 2024 by The Myers-Briggs Company. All rights reserved. Company confidential.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99E4953-5182-47A5-B772-B4E781DB96C7}"/>
              </a:ext>
            </a:extLst>
          </p:cNvPr>
          <p:cNvSpPr/>
          <p:nvPr userDrawn="1"/>
        </p:nvSpPr>
        <p:spPr>
          <a:xfrm>
            <a:off x="6786976" y="4769374"/>
            <a:ext cx="635175" cy="1751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650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608" y="1290977"/>
            <a:ext cx="814996" cy="33518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 userDrawn="1"/>
        </p:nvSpPr>
        <p:spPr>
          <a:xfrm>
            <a:off x="5399088" y="4998403"/>
            <a:ext cx="2187585" cy="369888"/>
          </a:xfrm>
          <a:prstGeom prst="rect">
            <a:avLst/>
          </a:prstGeom>
          <a:gradFill flip="none" rotWithShape="1">
            <a:gsLst>
              <a:gs pos="0">
                <a:srgbClr val="4D712C"/>
              </a:gs>
              <a:gs pos="100000">
                <a:schemeClr val="tx2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 userDrawn="1"/>
        </p:nvSpPr>
        <p:spPr>
          <a:xfrm>
            <a:off x="814995" y="1615006"/>
            <a:ext cx="9217767" cy="1786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 userDrawn="1"/>
        </p:nvSpPr>
        <p:spPr>
          <a:xfrm>
            <a:off x="829653" y="4832742"/>
            <a:ext cx="4569803" cy="17269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136" y="2015050"/>
            <a:ext cx="753531" cy="753531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9629" y="3108631"/>
            <a:ext cx="1575687" cy="157568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2797" y="6114726"/>
            <a:ext cx="2100025" cy="424825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1BD119-ACDD-4ADD-86EA-16CD6B0E133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29653" y="3015134"/>
            <a:ext cx="6391275" cy="534852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</a:lstStyle>
          <a:p>
            <a:pPr lvl="0"/>
            <a:r>
              <a:rPr lang="en-GB"/>
              <a:t>moments to resonate.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8916AC27-7501-491C-B88F-D3B45C63660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14388" y="4099353"/>
            <a:ext cx="5281612" cy="369888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54575B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source of your quote goes here.</a:t>
            </a: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54575B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3ACD670-C500-4A2F-8CA9-4DF8CA03407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04988" y="2014538"/>
            <a:ext cx="7188200" cy="931862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</a:lstStyle>
          <a:p>
            <a:pPr lvl="0"/>
            <a:r>
              <a:rPr lang="en-US"/>
              <a:t>If you have a great quote, give it some space. It may take a few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7D6308-EE6B-405F-9908-75B2908B5CB2}"/>
              </a:ext>
            </a:extLst>
          </p:cNvPr>
          <p:cNvSpPr txBox="1"/>
          <p:nvPr userDrawn="1"/>
        </p:nvSpPr>
        <p:spPr>
          <a:xfrm>
            <a:off x="4076345" y="6621447"/>
            <a:ext cx="393961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700">
                <a:solidFill>
                  <a:srgbClr val="54575B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Copyright 2020 by The Myers-Briggs Company. All rights reserved. Company confidential.</a:t>
            </a:r>
          </a:p>
        </p:txBody>
      </p:sp>
    </p:spTree>
    <p:extLst>
      <p:ext uri="{BB962C8B-B14F-4D97-AF65-F5344CB8AC3E}">
        <p14:creationId xmlns:p14="http://schemas.microsoft.com/office/powerpoint/2010/main" val="3926257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de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2797" y="6114726"/>
            <a:ext cx="2100025" cy="424825"/>
          </a:xfrm>
          <a:prstGeom prst="rect">
            <a:avLst/>
          </a:prstGeom>
        </p:spPr>
      </p:pic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6B4716EA-E230-4F8B-9709-7FDE38395D7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9926" y="2533307"/>
            <a:ext cx="5054599" cy="2867025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 sz="20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54575B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Bullet points aren’t always best.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54575B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You can compare two concepts with a short description.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54575B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5F07504C-98DB-41A0-9708-F700A7E6CAE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163" y="2533307"/>
            <a:ext cx="5054599" cy="2867024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 sz="20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54575B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Bullet points aren’t always best.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54575B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You can compare two concepts with a short description.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54575B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Text Placeholder 6">
            <a:extLst>
              <a:ext uri="{FF2B5EF4-FFF2-40B4-BE49-F238E27FC236}">
                <a16:creationId xmlns:a16="http://schemas.microsoft.com/office/drawing/2014/main" id="{C9A2ADDE-4101-47C3-85FD-35C7709EEF9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763" y="2072932"/>
            <a:ext cx="5054598" cy="374650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 sz="20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9AA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Idea one</a:t>
            </a:r>
          </a:p>
          <a:p>
            <a:pPr lvl="0"/>
            <a:endParaRPr lang="en-GB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A365DEC8-4CBD-422F-92E2-109E86FE5DA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6163" y="2072932"/>
            <a:ext cx="5054600" cy="374650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55206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Idea two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E2F32E0-453A-4DDA-8863-178664F1FF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63" y="654490"/>
            <a:ext cx="10540999" cy="867784"/>
          </a:xfrm>
        </p:spPr>
        <p:txBody>
          <a:bodyPr anchor="t">
            <a:noAutofit/>
          </a:bodyPr>
          <a:lstStyle>
            <a:lvl1pPr>
              <a:defRPr sz="3200" b="1" baseline="0"/>
            </a:lvl1pPr>
          </a:lstStyle>
          <a:p>
            <a:r>
              <a:rPr lang="en-US"/>
              <a:t>Compare two ideas</a:t>
            </a:r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6D8C554-5044-45F9-BFF2-2007A592B94E}"/>
              </a:ext>
            </a:extLst>
          </p:cNvPr>
          <p:cNvSpPr/>
          <p:nvPr userDrawn="1"/>
        </p:nvSpPr>
        <p:spPr>
          <a:xfrm>
            <a:off x="646080" y="368327"/>
            <a:ext cx="7200000" cy="12473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E51C165-4533-49DC-A9FA-D7690A664BFE}"/>
              </a:ext>
            </a:extLst>
          </p:cNvPr>
          <p:cNvSpPr/>
          <p:nvPr userDrawn="1"/>
        </p:nvSpPr>
        <p:spPr>
          <a:xfrm>
            <a:off x="0" y="116045"/>
            <a:ext cx="646081" cy="253099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100000">
                <a:srgbClr val="244C5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FF4C1B4-5CB7-4641-90B4-423D85B1CF66}"/>
              </a:ext>
            </a:extLst>
          </p:cNvPr>
          <p:cNvSpPr txBox="1"/>
          <p:nvPr userDrawn="1"/>
        </p:nvSpPr>
        <p:spPr>
          <a:xfrm>
            <a:off x="4076345" y="6621447"/>
            <a:ext cx="393961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700" dirty="0">
                <a:solidFill>
                  <a:srgbClr val="54575B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Copyright 2024 by The Myers-Briggs Company. All rights reserved. Company confidential.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8605873-5667-48B9-927C-7E31F905B9BB}"/>
              </a:ext>
            </a:extLst>
          </p:cNvPr>
          <p:cNvSpPr/>
          <p:nvPr userDrawn="1"/>
        </p:nvSpPr>
        <p:spPr>
          <a:xfrm>
            <a:off x="8489870" y="-5147"/>
            <a:ext cx="863601" cy="2530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395703C-5FAD-467A-9F85-F1CD77C6B4F6}"/>
              </a:ext>
            </a:extLst>
          </p:cNvPr>
          <p:cNvSpPr/>
          <p:nvPr userDrawn="1"/>
        </p:nvSpPr>
        <p:spPr>
          <a:xfrm>
            <a:off x="7846080" y="243597"/>
            <a:ext cx="643790" cy="12473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</p:spTree>
    <p:extLst>
      <p:ext uri="{BB962C8B-B14F-4D97-AF65-F5344CB8AC3E}">
        <p14:creationId xmlns:p14="http://schemas.microsoft.com/office/powerpoint/2010/main" val="3304013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de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2797" y="6114726"/>
            <a:ext cx="2100025" cy="424825"/>
          </a:xfrm>
          <a:prstGeom prst="rect">
            <a:avLst/>
          </a:prstGeom>
        </p:spPr>
      </p:pic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C2AF6C42-E549-4A17-A757-376FA5B9D9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9926" y="2520951"/>
            <a:ext cx="3314537" cy="2781300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 sz="20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54575B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Bullet points aren’t always best.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54575B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You can compare two concepts with a short description.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54575B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312AB811-B3C3-49CF-999E-607AC405C1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19738" y="2520950"/>
            <a:ext cx="3314537" cy="2781300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 sz="20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54575B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Bullet points aren’t always best.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54575B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You can compare two concepts with a short description.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54575B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F64311B2-03A7-4B65-97BF-2EC8DB8F9C6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763" y="2060575"/>
            <a:ext cx="3314537" cy="374650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 sz="2000"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9AA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Idea one</a:t>
            </a:r>
          </a:p>
          <a:p>
            <a:pPr lvl="0"/>
            <a:endParaRPr lang="en-GB"/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117E1FC7-E47E-4468-B2E4-013DC6E44D9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219738" y="2060575"/>
            <a:ext cx="3314537" cy="374650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55206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Idea two</a:t>
            </a:r>
          </a:p>
        </p:txBody>
      </p:sp>
      <p:sp>
        <p:nvSpPr>
          <p:cNvPr id="23" name="Text Placeholder 4">
            <a:extLst>
              <a:ext uri="{FF2B5EF4-FFF2-40B4-BE49-F238E27FC236}">
                <a16:creationId xmlns:a16="http://schemas.microsoft.com/office/drawing/2014/main" id="{012BEE52-5840-45BE-A616-B4B3D63D063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836225" y="2520950"/>
            <a:ext cx="3314537" cy="2781300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 sz="20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54575B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Bullet points aren’t always best.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54575B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You can compare two concepts with a short description.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54575B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Text Placeholder 8">
            <a:extLst>
              <a:ext uri="{FF2B5EF4-FFF2-40B4-BE49-F238E27FC236}">
                <a16:creationId xmlns:a16="http://schemas.microsoft.com/office/drawing/2014/main" id="{092F63C5-0BF7-4A8A-AA3E-CF1B96B3017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836225" y="2060575"/>
            <a:ext cx="3314537" cy="374650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>
                <a:solidFill>
                  <a:schemeClr val="accent3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55206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Idea three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1B7F7AA-0CE8-4CB7-B95E-D2C69E7CE4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63" y="654490"/>
            <a:ext cx="10540999" cy="867784"/>
          </a:xfrm>
        </p:spPr>
        <p:txBody>
          <a:bodyPr anchor="t">
            <a:noAutofit/>
          </a:bodyPr>
          <a:lstStyle>
            <a:lvl1pPr>
              <a:defRPr sz="3200" b="1" baseline="0"/>
            </a:lvl1pPr>
          </a:lstStyle>
          <a:p>
            <a:r>
              <a:rPr lang="en-US"/>
              <a:t>Compare three ideas</a:t>
            </a:r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B961008-8F81-4E92-9BAE-08CB0D26CE81}"/>
              </a:ext>
            </a:extLst>
          </p:cNvPr>
          <p:cNvSpPr/>
          <p:nvPr userDrawn="1"/>
        </p:nvSpPr>
        <p:spPr>
          <a:xfrm>
            <a:off x="646080" y="368327"/>
            <a:ext cx="7200000" cy="12473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51C6B9-A80B-4CEC-8508-DDB3A468076B}"/>
              </a:ext>
            </a:extLst>
          </p:cNvPr>
          <p:cNvSpPr/>
          <p:nvPr userDrawn="1"/>
        </p:nvSpPr>
        <p:spPr>
          <a:xfrm>
            <a:off x="0" y="116045"/>
            <a:ext cx="646081" cy="253099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100000">
                <a:srgbClr val="244C5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9089E4C-CE55-47BD-B168-D892FC179E63}"/>
              </a:ext>
            </a:extLst>
          </p:cNvPr>
          <p:cNvSpPr txBox="1"/>
          <p:nvPr userDrawn="1"/>
        </p:nvSpPr>
        <p:spPr>
          <a:xfrm>
            <a:off x="4076345" y="6621447"/>
            <a:ext cx="393961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700">
                <a:solidFill>
                  <a:srgbClr val="54575B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Copyright 2020 by The Myers-Briggs Company. All rights reserved. Company confidential.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6C692ED-6833-4FCC-B488-C05F0F7DF60E}"/>
              </a:ext>
            </a:extLst>
          </p:cNvPr>
          <p:cNvSpPr/>
          <p:nvPr userDrawn="1"/>
        </p:nvSpPr>
        <p:spPr>
          <a:xfrm>
            <a:off x="8489870" y="-5147"/>
            <a:ext cx="863601" cy="2530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59E03FD-9852-4288-A07C-09DAD601999E}"/>
              </a:ext>
            </a:extLst>
          </p:cNvPr>
          <p:cNvSpPr/>
          <p:nvPr userDrawn="1"/>
        </p:nvSpPr>
        <p:spPr>
          <a:xfrm>
            <a:off x="7846080" y="243597"/>
            <a:ext cx="643790" cy="12473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</p:spTree>
    <p:extLst>
      <p:ext uri="{BB962C8B-B14F-4D97-AF65-F5344CB8AC3E}">
        <p14:creationId xmlns:p14="http://schemas.microsoft.com/office/powerpoint/2010/main" val="4129182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cept intr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2797" y="6114726"/>
            <a:ext cx="2100025" cy="424825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1835209" y="5160873"/>
            <a:ext cx="814996" cy="2740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 userDrawn="1"/>
        </p:nvSpPr>
        <p:spPr>
          <a:xfrm>
            <a:off x="7118297" y="1555697"/>
            <a:ext cx="3470325" cy="519405"/>
          </a:xfrm>
          <a:prstGeom prst="rect">
            <a:avLst/>
          </a:prstGeom>
          <a:gradFill flip="none" rotWithShape="1">
            <a:gsLst>
              <a:gs pos="0">
                <a:srgbClr val="4D712C"/>
              </a:gs>
              <a:gs pos="100000">
                <a:schemeClr val="tx2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 userDrawn="1"/>
        </p:nvSpPr>
        <p:spPr>
          <a:xfrm>
            <a:off x="10588622" y="2059042"/>
            <a:ext cx="1603378" cy="292376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 userDrawn="1"/>
        </p:nvSpPr>
        <p:spPr>
          <a:xfrm>
            <a:off x="6110245" y="5160873"/>
            <a:ext cx="2391354" cy="52627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 userDrawn="1"/>
        </p:nvSpPr>
        <p:spPr>
          <a:xfrm>
            <a:off x="7658099" y="5160873"/>
            <a:ext cx="934934" cy="5262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 userDrawn="1"/>
        </p:nvSpPr>
        <p:spPr>
          <a:xfrm>
            <a:off x="7658100" y="5160873"/>
            <a:ext cx="843498" cy="526273"/>
          </a:xfrm>
          <a:prstGeom prst="rect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 userDrawn="1"/>
        </p:nvSpPr>
        <p:spPr>
          <a:xfrm>
            <a:off x="8501598" y="4886828"/>
            <a:ext cx="1490289" cy="274045"/>
          </a:xfrm>
          <a:prstGeom prst="rect">
            <a:avLst/>
          </a:prstGeom>
          <a:gradFill flip="none" rotWithShape="1">
            <a:gsLst>
              <a:gs pos="0">
                <a:schemeClr val="bg2">
                  <a:shade val="30000"/>
                  <a:satMod val="115000"/>
                </a:schemeClr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5" name="Text Placeholder 17">
            <a:extLst>
              <a:ext uri="{FF2B5EF4-FFF2-40B4-BE49-F238E27FC236}">
                <a16:creationId xmlns:a16="http://schemas.microsoft.com/office/drawing/2014/main" id="{78A23007-B32A-4E9D-9E43-AA826E06EB3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50205" y="4171629"/>
            <a:ext cx="5281612" cy="369888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54575B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People need time to think about it</a:t>
            </a: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54575B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0C1C66-D975-4ABF-9DB7-E0E206DF83D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0205" y="2555699"/>
            <a:ext cx="7052592" cy="1482901"/>
          </a:xfrm>
        </p:spPr>
        <p:txBody>
          <a:bodyPr>
            <a:noAutofit/>
          </a:bodyPr>
          <a:lstStyle>
            <a:lvl1pPr>
              <a:defRPr sz="3600">
                <a:latin typeface="+mn-lt"/>
              </a:defRPr>
            </a:lvl1pPr>
          </a:lstStyle>
          <a:p>
            <a:r>
              <a:rPr lang="en-US"/>
              <a:t>Give a big concept a big space</a:t>
            </a:r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D0599AD-C51A-486A-B7D5-A4672A158BA1}"/>
              </a:ext>
            </a:extLst>
          </p:cNvPr>
          <p:cNvSpPr/>
          <p:nvPr userDrawn="1"/>
        </p:nvSpPr>
        <p:spPr>
          <a:xfrm>
            <a:off x="2622769" y="2077373"/>
            <a:ext cx="6009136" cy="27404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6CAAAAE-F294-44BA-9E83-1DA6DD8666F8}"/>
              </a:ext>
            </a:extLst>
          </p:cNvPr>
          <p:cNvSpPr/>
          <p:nvPr userDrawn="1"/>
        </p:nvSpPr>
        <p:spPr>
          <a:xfrm>
            <a:off x="2636487" y="4898721"/>
            <a:ext cx="4192938" cy="27404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591AE43-A535-40EA-B871-DA3B4FA0AD0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1609" y="496316"/>
            <a:ext cx="1941160" cy="131908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GB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0B40E01-868C-41B1-B084-4CA53232F3A1}"/>
              </a:ext>
            </a:extLst>
          </p:cNvPr>
          <p:cNvSpPr txBox="1"/>
          <p:nvPr userDrawn="1"/>
        </p:nvSpPr>
        <p:spPr>
          <a:xfrm>
            <a:off x="4076345" y="6621447"/>
            <a:ext cx="393961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700">
                <a:solidFill>
                  <a:srgbClr val="54575B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Copyright 2020 by The Myers-Briggs Company. All rights reserved. Company confidential.</a:t>
            </a:r>
          </a:p>
        </p:txBody>
      </p:sp>
    </p:spTree>
    <p:extLst>
      <p:ext uri="{BB962C8B-B14F-4D97-AF65-F5344CB8AC3E}">
        <p14:creationId xmlns:p14="http://schemas.microsoft.com/office/powerpoint/2010/main" val="2038246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AB9542-DCBA-48C3-A81B-CAB3018B062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530350"/>
            <a:ext cx="6457950" cy="3772915"/>
          </a:xfrm>
        </p:spPr>
        <p:txBody>
          <a:bodyPr/>
          <a:lstStyle/>
          <a:p>
            <a:endParaRPr lang="en-GB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2797" y="6114726"/>
            <a:ext cx="2100025" cy="424825"/>
          </a:xfrm>
          <a:prstGeom prst="rect">
            <a:avLst/>
          </a:prstGeom>
        </p:spPr>
      </p:pic>
      <p:sp>
        <p:nvSpPr>
          <p:cNvPr id="20" name="Rectangle 19"/>
          <p:cNvSpPr/>
          <p:nvPr userDrawn="1"/>
        </p:nvSpPr>
        <p:spPr>
          <a:xfrm>
            <a:off x="3460039" y="5326257"/>
            <a:ext cx="2482789" cy="2495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-1" y="5575772"/>
            <a:ext cx="3460039" cy="6369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Picture Placeholder 3">
            <a:extLst>
              <a:ext uri="{FF2B5EF4-FFF2-40B4-BE49-F238E27FC236}">
                <a16:creationId xmlns:a16="http://schemas.microsoft.com/office/drawing/2014/main" id="{594BAFAB-21B5-459E-A5FB-1CB2AE9712BB}"/>
              </a:ext>
            </a:extLst>
          </p:cNvPr>
          <p:cNvSpPr>
            <a:spLocks noGrp="1"/>
          </p:cNvSpPr>
          <p:nvPr userDrawn="1">
            <p:ph type="pic" sz="quarter" idx="20"/>
          </p:nvPr>
        </p:nvSpPr>
        <p:spPr>
          <a:xfrm>
            <a:off x="878838" y="1280994"/>
            <a:ext cx="4569802" cy="258763"/>
          </a:xfr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endParaRPr lang="en-GB"/>
          </a:p>
        </p:txBody>
      </p:sp>
      <p:sp>
        <p:nvSpPr>
          <p:cNvPr id="25" name="Picture Placeholder 7">
            <a:extLst>
              <a:ext uri="{FF2B5EF4-FFF2-40B4-BE49-F238E27FC236}">
                <a16:creationId xmlns:a16="http://schemas.microsoft.com/office/drawing/2014/main" id="{DEAF065F-E43D-4963-84A4-EB404C2D2867}"/>
              </a:ext>
            </a:extLst>
          </p:cNvPr>
          <p:cNvSpPr>
            <a:spLocks noGrp="1"/>
          </p:cNvSpPr>
          <p:nvPr userDrawn="1">
            <p:ph type="pic" sz="quarter" idx="15"/>
          </p:nvPr>
        </p:nvSpPr>
        <p:spPr>
          <a:xfrm>
            <a:off x="-1" y="1546189"/>
            <a:ext cx="2157081" cy="258763"/>
          </a:xfr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buNone/>
              <a:defRPr lang="en-GB" sz="1800" dirty="0">
                <a:noFill/>
              </a:defRPr>
            </a:lvl1pPr>
          </a:lstStyle>
          <a:p>
            <a:pPr marL="0" lvl="0" algn="ctr"/>
            <a:endParaRPr lang="en-GB"/>
          </a:p>
        </p:txBody>
      </p:sp>
      <p:sp>
        <p:nvSpPr>
          <p:cNvPr id="26" name="Picture Placeholder 3">
            <a:extLst>
              <a:ext uri="{FF2B5EF4-FFF2-40B4-BE49-F238E27FC236}">
                <a16:creationId xmlns:a16="http://schemas.microsoft.com/office/drawing/2014/main" id="{5EB8339E-E032-4133-993F-D90A9227E02D}"/>
              </a:ext>
            </a:extLst>
          </p:cNvPr>
          <p:cNvSpPr>
            <a:spLocks noGrp="1"/>
          </p:cNvSpPr>
          <p:nvPr userDrawn="1">
            <p:ph type="pic" sz="quarter" idx="21"/>
          </p:nvPr>
        </p:nvSpPr>
        <p:spPr>
          <a:xfrm>
            <a:off x="3460038" y="5577394"/>
            <a:ext cx="2997912" cy="285111"/>
          </a:xfr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endParaRPr lang="en-GB"/>
          </a:p>
        </p:txBody>
      </p:sp>
      <p:sp>
        <p:nvSpPr>
          <p:cNvPr id="27" name="Picture Placeholder 3">
            <a:extLst>
              <a:ext uri="{FF2B5EF4-FFF2-40B4-BE49-F238E27FC236}">
                <a16:creationId xmlns:a16="http://schemas.microsoft.com/office/drawing/2014/main" id="{A9A79DB1-F446-4941-82AD-0B7B6D8BD61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3460038" y="5303265"/>
            <a:ext cx="2997912" cy="286733"/>
          </a:xfr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endParaRPr lang="en-GB"/>
          </a:p>
        </p:txBody>
      </p:sp>
      <p:sp>
        <p:nvSpPr>
          <p:cNvPr id="29" name="Picture Placeholder 5">
            <a:extLst>
              <a:ext uri="{FF2B5EF4-FFF2-40B4-BE49-F238E27FC236}">
                <a16:creationId xmlns:a16="http://schemas.microsoft.com/office/drawing/2014/main" id="{7D4B3865-22F9-494C-90AC-9784D335871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-2" y="5072856"/>
            <a:ext cx="3460039" cy="506413"/>
          </a:xfrm>
          <a:gradFill flip="none" rotWithShape="1">
            <a:gsLst>
              <a:gs pos="0">
                <a:srgbClr val="244C5A"/>
              </a:gs>
              <a:gs pos="100000">
                <a:schemeClr val="bg2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endParaRPr lang="en-GB"/>
          </a:p>
        </p:txBody>
      </p:sp>
      <p:sp>
        <p:nvSpPr>
          <p:cNvPr id="30" name="Picture Placeholder 5">
            <a:extLst>
              <a:ext uri="{FF2B5EF4-FFF2-40B4-BE49-F238E27FC236}">
                <a16:creationId xmlns:a16="http://schemas.microsoft.com/office/drawing/2014/main" id="{FF32E312-2CA3-49C8-9DD6-85254B05BA6B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5448640" y="1540527"/>
            <a:ext cx="2157081" cy="268185"/>
          </a:xfrm>
          <a:gradFill flip="none" rotWithShape="1">
            <a:gsLst>
              <a:gs pos="0">
                <a:srgbClr val="244C5A"/>
              </a:gs>
              <a:gs pos="100000">
                <a:schemeClr val="bg2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endParaRPr lang="en-GB"/>
          </a:p>
        </p:txBody>
      </p:sp>
      <p:sp>
        <p:nvSpPr>
          <p:cNvPr id="31" name="Picture Placeholder 3">
            <a:extLst>
              <a:ext uri="{FF2B5EF4-FFF2-40B4-BE49-F238E27FC236}">
                <a16:creationId xmlns:a16="http://schemas.microsoft.com/office/drawing/2014/main" id="{32FC620F-177D-4BFA-846E-439786B838F4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72268" y="987475"/>
            <a:ext cx="706570" cy="268185"/>
          </a:xfr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endParaRPr lang="en-GB"/>
          </a:p>
        </p:txBody>
      </p:sp>
      <p:sp>
        <p:nvSpPr>
          <p:cNvPr id="32" name="Picture Placeholder 3">
            <a:extLst>
              <a:ext uri="{FF2B5EF4-FFF2-40B4-BE49-F238E27FC236}">
                <a16:creationId xmlns:a16="http://schemas.microsoft.com/office/drawing/2014/main" id="{CC4C5960-511B-4BE3-864A-E614E9120DD4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457950" y="5038630"/>
            <a:ext cx="895646" cy="268185"/>
          </a:xfr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AE99D3-2C05-452C-B6E2-4EE24FD6F3A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277222" y="2487612"/>
            <a:ext cx="2851150" cy="188277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54575B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 image can be a great way to represent your ideas.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54575B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Some short text will help people recall the concepts explored.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54575B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2A574E7-DEA4-449D-8A57-5BDB90D731F1}"/>
              </a:ext>
            </a:extLst>
          </p:cNvPr>
          <p:cNvSpPr txBox="1"/>
          <p:nvPr userDrawn="1"/>
        </p:nvSpPr>
        <p:spPr>
          <a:xfrm>
            <a:off x="4076345" y="6621447"/>
            <a:ext cx="393961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700">
                <a:solidFill>
                  <a:srgbClr val="54575B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Copyright 2020 by The Myers-Briggs Company. All rights reserved. Company confidential.</a:t>
            </a:r>
          </a:p>
        </p:txBody>
      </p:sp>
    </p:spTree>
    <p:extLst>
      <p:ext uri="{BB962C8B-B14F-4D97-AF65-F5344CB8AC3E}">
        <p14:creationId xmlns:p14="http://schemas.microsoft.com/office/powerpoint/2010/main" val="3338446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574676"/>
            <a:ext cx="10515600" cy="101758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060575"/>
            <a:ext cx="10515600" cy="38274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007518-608D-40DC-9EA3-FD303F1097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4482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1" r:id="rId4"/>
    <p:sldLayoutId id="2147483658" r:id="rId5"/>
    <p:sldLayoutId id="2147483659" r:id="rId6"/>
    <p:sldLayoutId id="2147483660" r:id="rId7"/>
    <p:sldLayoutId id="2147483654" r:id="rId8"/>
    <p:sldLayoutId id="2147483661" r:id="rId9"/>
    <p:sldLayoutId id="2147483662" r:id="rId10"/>
    <p:sldLayoutId id="2147483669" r:id="rId11"/>
    <p:sldLayoutId id="2147483663" r:id="rId12"/>
    <p:sldLayoutId id="2147483670" r:id="rId13"/>
    <p:sldLayoutId id="2147483671" r:id="rId14"/>
    <p:sldLayoutId id="2147483672" r:id="rId15"/>
    <p:sldLayoutId id="2147483667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2000"/>
        </a:spcBef>
        <a:buClr>
          <a:schemeClr val="bg2"/>
        </a:buClr>
        <a:buSzPct val="150000"/>
        <a:buFont typeface="Arial Black" panose="020B0A04020102020204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2">
            <a:lumMod val="60000"/>
            <a:lumOff val="40000"/>
          </a:schemeClr>
        </a:buClr>
        <a:buSzPct val="150000"/>
        <a:buFont typeface="Arial Black" panose="020B0A04020102020204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29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634E5A3-94ED-7C46-9F40-B32944258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Gestion du stress : </a:t>
            </a:r>
            <a:r>
              <a:rPr lang="en-US" dirty="0" err="1"/>
              <a:t>dépasser</a:t>
            </a:r>
            <a:r>
              <a:rPr lang="en-US" dirty="0"/>
              <a:t> les </a:t>
            </a:r>
            <a:r>
              <a:rPr lang="en-US" dirty="0" err="1"/>
              <a:t>idées</a:t>
            </a:r>
            <a:r>
              <a:rPr lang="en-US" dirty="0"/>
              <a:t> reçues…</a:t>
            </a:r>
          </a:p>
        </p:txBody>
      </p:sp>
      <p:pic>
        <p:nvPicPr>
          <p:cNvPr id="7" name="Picture 6" descr="Text&#10;&#10;Description automatically generated with medium confidence">
            <a:extLst>
              <a:ext uri="{FF2B5EF4-FFF2-40B4-BE49-F238E27FC236}">
                <a16:creationId xmlns:a16="http://schemas.microsoft.com/office/drawing/2014/main" id="{7D47A16F-763C-C84C-A5C1-8338E9DEB44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8404" y="1490920"/>
            <a:ext cx="5100695" cy="4965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352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CF2BF78-9062-0947-8DC4-C8C9B9FC6A6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763" y="2060575"/>
            <a:ext cx="3243780" cy="996711"/>
          </a:xfrm>
        </p:spPr>
        <p:txBody>
          <a:bodyPr/>
          <a:lstStyle/>
          <a:p>
            <a:pPr marL="3600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fr-FR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« Ah, c’est pour ça que j'avais l'impression de ne plus être moi-même ! »​</a:t>
            </a:r>
            <a:endParaRPr lang="en-GB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3344C07-4744-EB44-ACF6-1C995EAAED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708826" y="2060575"/>
            <a:ext cx="4074133" cy="2900512"/>
          </a:xfrm>
        </p:spPr>
        <p:txBody>
          <a:bodyPr/>
          <a:lstStyle/>
          <a:p>
            <a:pPr marL="3600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fr-FR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« </a:t>
            </a:r>
            <a:r>
              <a:rPr lang="fr-FR" dirty="0"/>
              <a:t> Je me rends compte maintenant qu’on ne réagit pas tous de la même manière face au stress…</a:t>
            </a:r>
          </a:p>
          <a:p>
            <a:pPr marL="3600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fr-FR" dirty="0"/>
              <a:t>Les choses qui stressent mes collègues et leurs réactions peuvent vraiment être très différentes. </a:t>
            </a:r>
            <a:r>
              <a:rPr lang="fr-FR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»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049FCA1-0A23-8A48-AFEC-E2722070D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 </a:t>
            </a:r>
            <a:r>
              <a:rPr lang="en-US" dirty="0" err="1"/>
              <a:t>déclic</a:t>
            </a:r>
            <a:endParaRPr lang="en-US" dirty="0"/>
          </a:p>
        </p:txBody>
      </p:sp>
      <p:pic>
        <p:nvPicPr>
          <p:cNvPr id="9" name="Picture 8" descr="A picture containing diagram&#10;&#10;Description automatically generated">
            <a:extLst>
              <a:ext uri="{FF2B5EF4-FFF2-40B4-BE49-F238E27FC236}">
                <a16:creationId xmlns:a16="http://schemas.microsoft.com/office/drawing/2014/main" id="{5903A32A-0EFF-4C43-87BC-582391D4DBE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04" t="19412" r="27364" b="9543"/>
          <a:stretch/>
        </p:blipFill>
        <p:spPr>
          <a:xfrm>
            <a:off x="3814209" y="1331259"/>
            <a:ext cx="3496070" cy="4872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647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2B4F954-7474-9E40-BF67-804BF0A5DE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763" y="2072932"/>
            <a:ext cx="10335603" cy="3051518"/>
          </a:xfrm>
        </p:spPr>
        <p:txBody>
          <a:bodyPr/>
          <a:lstStyle/>
          <a:p>
            <a:pPr lvl="0"/>
            <a:endParaRPr lang="en-GB" dirty="0"/>
          </a:p>
          <a:p>
            <a:pPr>
              <a:spcAft>
                <a:spcPts val="800"/>
              </a:spcAft>
            </a:pPr>
            <a:r>
              <a:rPr lang="fr-FR" sz="2000" dirty="0">
                <a:solidFill>
                  <a:srgbClr val="54575B"/>
                </a:solidFill>
                <a:effectLst/>
                <a:latin typeface="Tahoma" panose="020B0604030504040204" pitchFamily="34" charset="0"/>
                <a:ea typeface="Sitka Banner" pitchFamily="2" charset="0"/>
                <a:cs typeface="Sitka Banner" pitchFamily="2" charset="0"/>
              </a:rPr>
              <a:t>Quels aspects de votre environnement sont les plus susceptibles de déclencher du stress chez vous ? Parmi ceux listés dans votre rapport, lesquels vous parlent le plus ?</a:t>
            </a:r>
          </a:p>
          <a:p>
            <a:pPr>
              <a:spcAft>
                <a:spcPts val="800"/>
              </a:spcAft>
            </a:pPr>
            <a:r>
              <a:rPr lang="fr-FR" sz="2000" dirty="0">
                <a:solidFill>
                  <a:srgbClr val="54575B"/>
                </a:solidFill>
                <a:effectLst/>
                <a:latin typeface="Tahoma" panose="020B0604030504040204" pitchFamily="34" charset="0"/>
                <a:ea typeface="Sitka Banner" pitchFamily="2" charset="0"/>
                <a:cs typeface="Sitka Banner" pitchFamily="2" charset="0"/>
              </a:rPr>
              <a:t>Comment les autres vous décriraient-ils lorsque vous êtes sous stress ?</a:t>
            </a:r>
          </a:p>
          <a:p>
            <a:pPr>
              <a:spcAft>
                <a:spcPts val="800"/>
              </a:spcAft>
            </a:pPr>
            <a:r>
              <a:rPr lang="fr-FR" dirty="0">
                <a:solidFill>
                  <a:srgbClr val="54575B"/>
                </a:solidFill>
                <a:latin typeface="Tahoma" panose="020B0604030504040204" pitchFamily="34" charset="0"/>
              </a:rPr>
              <a:t>Quelles émotions ou pensées traversez-vous intérieurement, que les autres ne perçoivent pas ?</a:t>
            </a:r>
            <a:endParaRPr lang="en-GB" dirty="0">
              <a:solidFill>
                <a:srgbClr val="54575B"/>
              </a:solidFill>
              <a:latin typeface="Tahoma" panose="020B0604030504040204" pitchFamily="34" charset="0"/>
            </a:endParaRPr>
          </a:p>
          <a:p>
            <a:pPr>
              <a:spcAft>
                <a:spcPts val="800"/>
              </a:spcAft>
            </a:pPr>
            <a:endParaRPr lang="en-GB" sz="2000" dirty="0">
              <a:effectLst/>
              <a:latin typeface="Tahoma" panose="020B0604030504040204" pitchFamily="34" charset="0"/>
              <a:ea typeface="Sitka Banner" pitchFamily="2" charset="0"/>
              <a:cs typeface="Sitka Banner" pitchFamily="2" charset="0"/>
            </a:endParaRPr>
          </a:p>
          <a:p>
            <a:pPr>
              <a:spcAft>
                <a:spcPts val="800"/>
              </a:spcAft>
            </a:pPr>
            <a:endParaRPr lang="en-GB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93FD32F-DB0E-F448-A0E0-E370EC912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Amorcer</a:t>
            </a:r>
            <a:r>
              <a:rPr lang="en-US" dirty="0"/>
              <a:t> la </a:t>
            </a:r>
            <a:r>
              <a:rPr lang="en-US" dirty="0" err="1"/>
              <a:t>réflexion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85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5C49F8FC-5E7F-8E4A-9EBF-3240B98861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344" y="1236309"/>
            <a:ext cx="8783948" cy="5287154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E076115C-E85F-BD48-8312-C40F5CAAF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Stress </a:t>
            </a:r>
            <a:r>
              <a:rPr lang="en-US" dirty="0" err="1"/>
              <a:t>quotidien</a:t>
            </a:r>
            <a:r>
              <a:rPr lang="en-US" dirty="0"/>
              <a:t> et stress </a:t>
            </a:r>
            <a:r>
              <a:rPr lang="en-US" dirty="0" err="1"/>
              <a:t>extrême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6407B95-8DD0-E18A-663B-DBAB469E5B1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4060"/>
          <a:stretch/>
        </p:blipFill>
        <p:spPr>
          <a:xfrm>
            <a:off x="161944" y="1388044"/>
            <a:ext cx="9494629" cy="5135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28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0FFFB7-6F02-BC4F-82DF-FFA25A9DAB1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0361" y="2072931"/>
            <a:ext cx="3420527" cy="1902169"/>
          </a:xfrm>
        </p:spPr>
        <p:txBody>
          <a:bodyPr/>
          <a:lstStyle/>
          <a:p>
            <a:pPr marL="457200" lvl="1" indent="0">
              <a:lnSpc>
                <a:spcPct val="100000"/>
              </a:lnSpc>
              <a:spcBef>
                <a:spcPts val="0"/>
              </a:spcBef>
              <a:buClr>
                <a:srgbClr val="EA966C"/>
              </a:buClr>
              <a:buSzPts val="1900"/>
              <a:buNone/>
              <a:tabLst>
                <a:tab pos="718185" algn="l"/>
              </a:tabLst>
            </a:pPr>
            <a:r>
              <a:rPr lang="fr-FR" i="1" dirty="0">
                <a:solidFill>
                  <a:srgbClr val="54575B"/>
                </a:solidFill>
                <a:effectLst/>
                <a:latin typeface="Open Sans "/>
                <a:ea typeface="Sitka Banner" pitchFamily="2" charset="0"/>
                <a:cs typeface="Sitka Banner" pitchFamily="2" charset="0"/>
              </a:rPr>
              <a:t>Que peut-on mettre en place pour renforcer notre résilience collective et gérer le stress de manière plus efficace ?</a:t>
            </a:r>
            <a:endParaRPr lang="en-US" i="1" dirty="0">
              <a:latin typeface="Open Sans 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41845509-5310-9C4B-BAA3-6D4DC5F87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Nos engagements </a:t>
            </a:r>
            <a:r>
              <a:rPr lang="en-US" dirty="0" err="1"/>
              <a:t>réciproques</a:t>
            </a:r>
            <a:endParaRPr lang="en-US" dirty="0"/>
          </a:p>
        </p:txBody>
      </p:sp>
      <p:pic>
        <p:nvPicPr>
          <p:cNvPr id="8" name="Picture 7" descr="A picture containing text, vector graphics&#10;&#10;Description automatically generated">
            <a:extLst>
              <a:ext uri="{FF2B5EF4-FFF2-40B4-BE49-F238E27FC236}">
                <a16:creationId xmlns:a16="http://schemas.microsoft.com/office/drawing/2014/main" id="{8D1B2227-00E4-4144-940B-D42FD5BEAEC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54" r="8774"/>
          <a:stretch/>
        </p:blipFill>
        <p:spPr>
          <a:xfrm>
            <a:off x="3565492" y="1949106"/>
            <a:ext cx="5150224" cy="4709156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CFEEE9-85D3-5D4F-857C-BB2B13D6C84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947211" y="2072931"/>
            <a:ext cx="3696612" cy="1678798"/>
          </a:xfrm>
        </p:spPr>
        <p:txBody>
          <a:bodyPr/>
          <a:lstStyle/>
          <a:p>
            <a:pPr marL="457200" lvl="1" indent="0">
              <a:buClr>
                <a:srgbClr val="EA966C"/>
              </a:buClr>
              <a:buSzPts val="1900"/>
              <a:buNone/>
              <a:tabLst>
                <a:tab pos="718185" algn="l"/>
              </a:tabLst>
            </a:pPr>
            <a:r>
              <a:rPr lang="fr-FR" i="1" dirty="0">
                <a:solidFill>
                  <a:srgbClr val="54575B"/>
                </a:solidFill>
                <a:effectLst/>
                <a:latin typeface="Open Sans "/>
                <a:ea typeface="Sitka Banner" pitchFamily="2" charset="0"/>
                <a:cs typeface="Sitka Banner" pitchFamily="2" charset="0"/>
              </a:rPr>
              <a:t>En tant que leaders, quelles actions mettre en place pour soutenir nos équipes et notre organisation en périodes difficiles ?​</a:t>
            </a:r>
            <a:endParaRPr lang="en-GB" i="1" dirty="0">
              <a:effectLst/>
              <a:latin typeface="Open Sans "/>
              <a:ea typeface="Sitka Banner" pitchFamily="2" charset="0"/>
              <a:cs typeface="Sitka Banner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0074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6ACA3308-F468-2445-93D8-B74E99C23C6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78" t="3359" r="21964"/>
          <a:stretch/>
        </p:blipFill>
        <p:spPr>
          <a:xfrm>
            <a:off x="5989437" y="1556950"/>
            <a:ext cx="2541246" cy="4754131"/>
          </a:xfrm>
          <a:prstGeom prst="rect">
            <a:avLst/>
          </a:prstGeom>
        </p:spPr>
      </p:pic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E61719B-9B83-6943-82EA-3ECC82B7130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763" y="2072932"/>
            <a:ext cx="5280049" cy="3588280"/>
          </a:xfrm>
        </p:spPr>
        <p:txBody>
          <a:bodyPr/>
          <a:lstStyle/>
          <a:p>
            <a:r>
              <a:rPr lang="fr-FR" dirty="0">
                <a:solidFill>
                  <a:srgbClr val="54575B"/>
                </a:solidFill>
                <a:effectLst/>
                <a:ea typeface="Times New Roman" panose="02020603050405020304" pitchFamily="18" charset="0"/>
                <a:cs typeface="Sitka Banner" pitchFamily="2" charset="0"/>
              </a:rPr>
              <a:t>Listez les actions spécifiques et les prochaines étapes à mettre en </a:t>
            </a:r>
            <a:r>
              <a:rPr lang="fr-FR" dirty="0">
                <a:solidFill>
                  <a:srgbClr val="54575B"/>
                </a:solidFill>
                <a:ea typeface="Times New Roman" panose="02020603050405020304" pitchFamily="18" charset="0"/>
                <a:cs typeface="Sitka Banner" pitchFamily="2" charset="0"/>
              </a:rPr>
              <a:t>place après </a:t>
            </a:r>
            <a:r>
              <a:rPr lang="fr-FR" dirty="0">
                <a:solidFill>
                  <a:srgbClr val="54575B"/>
                </a:solidFill>
                <a:effectLst/>
                <a:ea typeface="Times New Roman" panose="02020603050405020304" pitchFamily="18" charset="0"/>
                <a:cs typeface="Sitka Banner" pitchFamily="2" charset="0"/>
              </a:rPr>
              <a:t>la session.</a:t>
            </a:r>
          </a:p>
          <a:p>
            <a:r>
              <a:rPr lang="fr-FR" dirty="0">
                <a:solidFill>
                  <a:srgbClr val="54575B"/>
                </a:solidFill>
                <a:effectLst/>
                <a:ea typeface="Times New Roman" panose="02020603050405020304" pitchFamily="18" charset="0"/>
                <a:cs typeface="Sitka Banner" pitchFamily="2" charset="0"/>
              </a:rPr>
              <a:t>Aidez-vous de la section du rapport intitulée </a:t>
            </a:r>
            <a:r>
              <a:rPr lang="fr-FR" i="1" dirty="0">
                <a:solidFill>
                  <a:srgbClr val="54575B"/>
                </a:solidFill>
                <a:effectLst/>
                <a:ea typeface="Sitka Banner" pitchFamily="2" charset="0"/>
                <a:cs typeface="Sitka Banner" pitchFamily="2" charset="0"/>
              </a:rPr>
              <a:t>L'impact du stress sur vous.</a:t>
            </a:r>
          </a:p>
          <a:p>
            <a:r>
              <a:rPr lang="fr-FR" dirty="0">
                <a:solidFill>
                  <a:srgbClr val="54575B"/>
                </a:solidFill>
                <a:effectLst/>
                <a:ea typeface="Tahoma" panose="020B0604030504040204" pitchFamily="34" charset="0"/>
              </a:rPr>
              <a:t>Choisissez les stratégies d’adaptation à tester</a:t>
            </a:r>
            <a:r>
              <a:rPr lang="fr-FR" dirty="0">
                <a:solidFill>
                  <a:srgbClr val="54575B"/>
                </a:solidFill>
                <a:ea typeface="Tahoma" panose="020B0604030504040204" pitchFamily="34" charset="0"/>
              </a:rPr>
              <a:t> et à intégrer dans votre routine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C6E368A-3DE7-1346-9276-283227D71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Place à </a:t>
            </a:r>
            <a:r>
              <a:rPr lang="en-US" dirty="0" err="1"/>
              <a:t>l’action</a:t>
            </a:r>
            <a:endParaRPr lang="en-US" dirty="0"/>
          </a:p>
        </p:txBody>
      </p:sp>
      <p:pic>
        <p:nvPicPr>
          <p:cNvPr id="4" name="Picture 3" descr="Shape, arrow&#10;&#10;Description automatically generated">
            <a:extLst>
              <a:ext uri="{FF2B5EF4-FFF2-40B4-BE49-F238E27FC236}">
                <a16:creationId xmlns:a16="http://schemas.microsoft.com/office/drawing/2014/main" id="{A1D23CA9-A318-0A46-B541-56DA111297E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20" t="6092" r="14322" b="19110"/>
          <a:stretch/>
        </p:blipFill>
        <p:spPr>
          <a:xfrm>
            <a:off x="8530683" y="954784"/>
            <a:ext cx="3430216" cy="3483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2312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54575B"/>
      </a:dk1>
      <a:lt1>
        <a:srgbClr val="FFFFFF"/>
      </a:lt1>
      <a:dk2>
        <a:srgbClr val="8CB80F"/>
      </a:dk2>
      <a:lt2>
        <a:srgbClr val="19AABA"/>
      </a:lt2>
      <a:accent1>
        <a:srgbClr val="DC500A"/>
      </a:accent1>
      <a:accent2>
        <a:srgbClr val="EBBA17"/>
      </a:accent2>
      <a:accent3>
        <a:srgbClr val="AE1237"/>
      </a:accent3>
      <a:accent4>
        <a:srgbClr val="C72E75"/>
      </a:accent4>
      <a:accent5>
        <a:srgbClr val="117782"/>
      </a:accent5>
      <a:accent6>
        <a:srgbClr val="62A342"/>
      </a:accent6>
      <a:hlink>
        <a:srgbClr val="552062"/>
      </a:hlink>
      <a:folHlink>
        <a:srgbClr val="000000"/>
      </a:folHlink>
    </a:clrScheme>
    <a:fontScheme name="The Myers-Briggs Company">
      <a:majorFont>
        <a:latin typeface="Open Sans Semi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C7D7950A6055C4F9014BC2B6FE9B943" ma:contentTypeVersion="13" ma:contentTypeDescription="Create a new document." ma:contentTypeScope="" ma:versionID="9d3402f6386987d648831e7ede5bc3af">
  <xsd:schema xmlns:xsd="http://www.w3.org/2001/XMLSchema" xmlns:xs="http://www.w3.org/2001/XMLSchema" xmlns:p="http://schemas.microsoft.com/office/2006/metadata/properties" xmlns:ns2="a05501d3-a399-48c1-b0d6-aafcb0115718" xmlns:ns3="9d3ade63-dd84-44bc-a623-b06104ea5f4b" targetNamespace="http://schemas.microsoft.com/office/2006/metadata/properties" ma:root="true" ma:fieldsID="169550594f5dac7a8656dfb66cff691d" ns2:_="" ns3:_="">
    <xsd:import namespace="a05501d3-a399-48c1-b0d6-aafcb0115718"/>
    <xsd:import namespace="9d3ade63-dd84-44bc-a623-b06104ea5f4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5501d3-a399-48c1-b0d6-aafcb01157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3ade63-dd84-44bc-a623-b06104ea5f4b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BD4CD4-2DF5-476F-B86F-CC42765D784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99B9C1B-82FB-436C-A049-812D5DB9A6A1}">
  <ds:schemaRefs>
    <ds:schemaRef ds:uri="9d3ade63-dd84-44bc-a623-b06104ea5f4b"/>
    <ds:schemaRef ds:uri="a05501d3-a399-48c1-b0d6-aafcb0115718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0EC9457-D545-4AEC-A702-B01F77D3C3E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5501d3-a399-48c1-b0d6-aafcb0115718"/>
    <ds:schemaRef ds:uri="9d3ade63-dd84-44bc-a623-b06104ea5f4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19143</TotalTime>
  <Words>213</Words>
  <Application>Microsoft Office PowerPoint</Application>
  <PresentationFormat>Widescreen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Aptos</vt:lpstr>
      <vt:lpstr>Arial</vt:lpstr>
      <vt:lpstr>Arial Black</vt:lpstr>
      <vt:lpstr>Calibri</vt:lpstr>
      <vt:lpstr>Open Sans</vt:lpstr>
      <vt:lpstr>Open Sans </vt:lpstr>
      <vt:lpstr>Open Sans Semibold</vt:lpstr>
      <vt:lpstr>Sitka Banner</vt:lpstr>
      <vt:lpstr>Tahoma</vt:lpstr>
      <vt:lpstr>Times New Roman</vt:lpstr>
      <vt:lpstr>Office Theme</vt:lpstr>
      <vt:lpstr>Gestion du stress : dépasser les idées reçues…</vt:lpstr>
      <vt:lpstr>Le déclic</vt:lpstr>
      <vt:lpstr>Amorcer la réflexion</vt:lpstr>
      <vt:lpstr>Stress quotidien et stress extrême</vt:lpstr>
      <vt:lpstr>Nos engagements réciproques</vt:lpstr>
      <vt:lpstr>Place à l’action</vt:lpstr>
    </vt:vector>
  </TitlesOfParts>
  <Company>CPP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Rose Collins</dc:creator>
  <cp:lastModifiedBy>Christelle Darthout</cp:lastModifiedBy>
  <cp:revision>127</cp:revision>
  <dcterms:created xsi:type="dcterms:W3CDTF">2018-05-21T13:55:24Z</dcterms:created>
  <dcterms:modified xsi:type="dcterms:W3CDTF">2024-10-11T09:29:34Z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0x010100BC7D7950A6055C4F9014BC2B6FE9B943</vt:lpwstr>
  </property>
</Properties>
</file>